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944106" y="9731756"/>
            <a:ext cx="653415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76338" y="14732"/>
            <a:ext cx="32131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Lec.4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8319" y="177800"/>
            <a:ext cx="7070090" cy="94456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Times New Roman"/>
                <a:cs typeface="Times New Roman"/>
              </a:rPr>
              <a:t>Stack applications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dirty="0" sz="1400" spc="-5" b="1">
                <a:latin typeface="Times New Roman"/>
                <a:cs typeface="Times New Roman"/>
              </a:rPr>
              <a:t>Expression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 indent="457200">
              <a:lnSpc>
                <a:spcPct val="110400"/>
              </a:lnSpc>
              <a:spcBef>
                <a:spcPts val="980"/>
              </a:spcBef>
            </a:pPr>
            <a:r>
              <a:rPr dirty="0" sz="1400" spc="-5">
                <a:latin typeface="Times New Roman"/>
                <a:cs typeface="Times New Roman"/>
              </a:rPr>
              <a:t>An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application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stack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calculation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postfix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expression.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There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basically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three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types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  </a:t>
            </a:r>
            <a:r>
              <a:rPr dirty="0" sz="1400" spc="-5">
                <a:latin typeface="Times New Roman"/>
                <a:cs typeface="Times New Roman"/>
              </a:rPr>
              <a:t>notation for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expression (mathematical expression; An expression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defined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the number </a:t>
            </a:r>
            <a:r>
              <a:rPr dirty="0" sz="1400">
                <a:latin typeface="Times New Roman"/>
                <a:cs typeface="Times New Roman"/>
              </a:rPr>
              <a:t>of  </a:t>
            </a:r>
            <a:r>
              <a:rPr dirty="0" sz="1400" spc="-5">
                <a:latin typeface="Times New Roman"/>
                <a:cs typeface="Times New Roman"/>
              </a:rPr>
              <a:t>operands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data items combined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several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operators.)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1160"/>
              </a:spcBef>
              <a:buAutoNum type="arabicPeriod"/>
              <a:tabLst>
                <a:tab pos="191135" algn="l"/>
              </a:tabLst>
            </a:pPr>
            <a:r>
              <a:rPr dirty="0" sz="1400" spc="-5">
                <a:latin typeface="Times New Roman"/>
                <a:cs typeface="Times New Roman"/>
              </a:rPr>
              <a:t>Infix notation: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A+B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1180"/>
              </a:spcBef>
              <a:buAutoNum type="arabicPeriod"/>
              <a:tabLst>
                <a:tab pos="191135" algn="l"/>
              </a:tabLst>
            </a:pPr>
            <a:r>
              <a:rPr dirty="0" sz="1400" spc="-5">
                <a:latin typeface="Times New Roman"/>
                <a:cs typeface="Times New Roman"/>
              </a:rPr>
              <a:t>Prefix notation:</a:t>
            </a:r>
            <a:r>
              <a:rPr dirty="0" sz="1400" spc="-10">
                <a:latin typeface="Times New Roman"/>
                <a:cs typeface="Times New Roman"/>
              </a:rPr>
              <a:t> +AB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1160"/>
              </a:spcBef>
              <a:buAutoNum type="arabicPeriod"/>
              <a:tabLst>
                <a:tab pos="191135" algn="l"/>
              </a:tabLst>
            </a:pPr>
            <a:r>
              <a:rPr dirty="0" sz="1400" spc="-5">
                <a:latin typeface="Times New Roman"/>
                <a:cs typeface="Times New Roman"/>
              </a:rPr>
              <a:t>Postfix notation: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AB+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 indent="457200">
              <a:lnSpc>
                <a:spcPct val="95800"/>
              </a:lnSpc>
              <a:spcBef>
                <a:spcPts val="1250"/>
              </a:spcBef>
            </a:pPr>
            <a:r>
              <a:rPr dirty="0" sz="1400" spc="-5">
                <a:latin typeface="Times New Roman"/>
                <a:cs typeface="Times New Roman"/>
              </a:rPr>
              <a:t>The infix notation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what we come </a:t>
            </a:r>
            <a:r>
              <a:rPr dirty="0" sz="1400">
                <a:latin typeface="Times New Roman"/>
                <a:cs typeface="Times New Roman"/>
              </a:rPr>
              <a:t>across in </a:t>
            </a:r>
            <a:r>
              <a:rPr dirty="0" sz="1400" spc="-5">
                <a:latin typeface="Times New Roman"/>
                <a:cs typeface="Times New Roman"/>
              </a:rPr>
              <a:t>our general mathematics, where the operator is  written in-between the operands. For example: The expression to add two numbers </a:t>
            </a:r>
            <a:r>
              <a:rPr dirty="0" sz="1400">
                <a:latin typeface="Times New Roman"/>
                <a:cs typeface="Times New Roman"/>
              </a:rPr>
              <a:t>A and B </a:t>
            </a:r>
            <a:r>
              <a:rPr dirty="0" sz="1400" spc="10">
                <a:latin typeface="Times New Roman"/>
                <a:cs typeface="Times New Roman"/>
              </a:rPr>
              <a:t>is  </a:t>
            </a:r>
            <a:r>
              <a:rPr dirty="0" sz="1400" spc="-5">
                <a:latin typeface="Times New Roman"/>
                <a:cs typeface="Times New Roman"/>
              </a:rPr>
              <a:t>written in infix notation </a:t>
            </a:r>
            <a:r>
              <a:rPr dirty="0" sz="1400" spc="-10">
                <a:latin typeface="Times New Roman"/>
                <a:cs typeface="Times New Roman"/>
              </a:rPr>
              <a:t>as: </a:t>
            </a:r>
            <a:r>
              <a:rPr dirty="0" sz="1400">
                <a:latin typeface="Times New Roman"/>
                <a:cs typeface="Times New Roman"/>
              </a:rPr>
              <a:t>A +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z="1400" spc="-5">
                <a:latin typeface="Times New Roman"/>
                <a:cs typeface="Times New Roman"/>
              </a:rPr>
              <a:t>Note that the </a:t>
            </a:r>
            <a:r>
              <a:rPr dirty="0" sz="1400">
                <a:latin typeface="Times New Roman"/>
                <a:cs typeface="Times New Roman"/>
              </a:rPr>
              <a:t>operator ‘+’ is </a:t>
            </a:r>
            <a:r>
              <a:rPr dirty="0" sz="1400" spc="-5">
                <a:latin typeface="Times New Roman"/>
                <a:cs typeface="Times New Roman"/>
              </a:rPr>
              <a:t>written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between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operands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457200">
              <a:lnSpc>
                <a:spcPts val="1610"/>
              </a:lnSpc>
              <a:spcBef>
                <a:spcPts val="80"/>
              </a:spcBef>
            </a:pPr>
            <a:r>
              <a:rPr dirty="0" sz="1400" spc="-5">
                <a:latin typeface="Times New Roman"/>
                <a:cs typeface="Times New Roman"/>
              </a:rPr>
              <a:t>The prefix notation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notation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which the operator(s)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written before the operands, it is  also called </a:t>
            </a:r>
            <a:r>
              <a:rPr dirty="0" sz="1400" spc="-5" b="1">
                <a:latin typeface="Times New Roman"/>
                <a:cs typeface="Times New Roman"/>
              </a:rPr>
              <a:t>polish notation</a:t>
            </a:r>
            <a:r>
              <a:rPr dirty="0" sz="1400" spc="-5">
                <a:latin typeface="Times New Roman"/>
                <a:cs typeface="Times New Roman"/>
              </a:rPr>
              <a:t>. The same expression when </a:t>
            </a:r>
            <a:r>
              <a:rPr dirty="0" sz="1400" spc="-10">
                <a:latin typeface="Times New Roman"/>
                <a:cs typeface="Times New Roman"/>
              </a:rPr>
              <a:t>written </a:t>
            </a:r>
            <a:r>
              <a:rPr dirty="0" sz="1400" spc="-5">
                <a:latin typeface="Times New Roman"/>
                <a:cs typeface="Times New Roman"/>
              </a:rPr>
              <a:t>in prefix notation looks like: </a:t>
            </a:r>
            <a:r>
              <a:rPr dirty="0" sz="1400">
                <a:latin typeface="Times New Roman"/>
                <a:cs typeface="Times New Roman"/>
              </a:rPr>
              <a:t>+ A B  </a:t>
            </a:r>
            <a:r>
              <a:rPr dirty="0" sz="1400" spc="-5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operator ‘+’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written before the operands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B, </a:t>
            </a:r>
            <a:r>
              <a:rPr dirty="0" sz="1400" spc="-5">
                <a:latin typeface="Times New Roman"/>
                <a:cs typeface="Times New Roman"/>
              </a:rPr>
              <a:t>this notation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called prefix (pre means  before).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525"/>
              </a:lnSpc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postfix notation the operator(s)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written after the </a:t>
            </a:r>
            <a:r>
              <a:rPr dirty="0" sz="1400">
                <a:latin typeface="Times New Roman"/>
                <a:cs typeface="Times New Roman"/>
              </a:rPr>
              <a:t>operands, </a:t>
            </a:r>
            <a:r>
              <a:rPr dirty="0" sz="1400" spc="-5">
                <a:latin typeface="Times New Roman"/>
                <a:cs typeface="Times New Roman"/>
              </a:rPr>
              <a:t>so it is called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12700" marR="36830">
              <a:lnSpc>
                <a:spcPts val="1620"/>
              </a:lnSpc>
              <a:spcBef>
                <a:spcPts val="70"/>
              </a:spcBef>
            </a:pPr>
            <a:r>
              <a:rPr dirty="0" sz="1400" spc="-5">
                <a:latin typeface="Times New Roman"/>
                <a:cs typeface="Times New Roman"/>
              </a:rPr>
              <a:t>postfix notation </a:t>
            </a:r>
            <a:r>
              <a:rPr dirty="0" sz="1400" spc="-10">
                <a:latin typeface="Times New Roman"/>
                <a:cs typeface="Times New Roman"/>
              </a:rPr>
              <a:t>(post </a:t>
            </a:r>
            <a:r>
              <a:rPr dirty="0" sz="1400" spc="-5">
                <a:latin typeface="Times New Roman"/>
                <a:cs typeface="Times New Roman"/>
              </a:rPr>
              <a:t>means after), it is also known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 b="1">
                <a:latin typeface="Times New Roman"/>
                <a:cs typeface="Times New Roman"/>
              </a:rPr>
              <a:t>suffix notation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 b="1">
                <a:latin typeface="Times New Roman"/>
                <a:cs typeface="Times New Roman"/>
              </a:rPr>
              <a:t>reverse polish notation</a:t>
            </a:r>
            <a:r>
              <a:rPr dirty="0" sz="1400" spc="-5">
                <a:latin typeface="Times New Roman"/>
                <a:cs typeface="Times New Roman"/>
              </a:rPr>
              <a:t>.  The above expression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written in postfix expression looks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like: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0"/>
              </a:lnSpc>
            </a:pPr>
            <a:r>
              <a:rPr dirty="0" sz="1400">
                <a:latin typeface="Times New Roman"/>
                <a:cs typeface="Times New Roman"/>
              </a:rPr>
              <a:t>A B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+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457200">
              <a:lnSpc>
                <a:spcPts val="1610"/>
              </a:lnSpc>
              <a:spcBef>
                <a:spcPts val="75"/>
              </a:spcBef>
            </a:pPr>
            <a:r>
              <a:rPr dirty="0" sz="1400" spc="-5">
                <a:latin typeface="Times New Roman"/>
                <a:cs typeface="Times New Roman"/>
              </a:rPr>
              <a:t>The prefix and postfix notations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not really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awkward </a:t>
            </a:r>
            <a:r>
              <a:rPr dirty="0" sz="1400">
                <a:latin typeface="Times New Roman"/>
                <a:cs typeface="Times New Roman"/>
              </a:rPr>
              <a:t>to use as they </a:t>
            </a:r>
            <a:r>
              <a:rPr dirty="0" sz="1400" spc="-10">
                <a:latin typeface="Times New Roman"/>
                <a:cs typeface="Times New Roman"/>
              </a:rPr>
              <a:t>might </a:t>
            </a:r>
            <a:r>
              <a:rPr dirty="0" sz="1400" spc="-5">
                <a:latin typeface="Times New Roman"/>
                <a:cs typeface="Times New Roman"/>
              </a:rPr>
              <a:t>look. For  example, </a:t>
            </a:r>
            <a:r>
              <a:rPr dirty="0" sz="1400">
                <a:latin typeface="Times New Roman"/>
                <a:cs typeface="Times New Roman"/>
              </a:rPr>
              <a:t>a C </a:t>
            </a:r>
            <a:r>
              <a:rPr dirty="0" sz="1400" spc="-5">
                <a:latin typeface="Times New Roman"/>
                <a:cs typeface="Times New Roman"/>
              </a:rPr>
              <a:t>function to </a:t>
            </a:r>
            <a:r>
              <a:rPr dirty="0" sz="1400" spc="-10">
                <a:latin typeface="Times New Roman"/>
                <a:cs typeface="Times New Roman"/>
              </a:rPr>
              <a:t>return </a:t>
            </a:r>
            <a:r>
              <a:rPr dirty="0" sz="1400" spc="-5">
                <a:latin typeface="Times New Roman"/>
                <a:cs typeface="Times New Roman"/>
              </a:rPr>
              <a:t>the sum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two variables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B </a:t>
            </a:r>
            <a:r>
              <a:rPr dirty="0" sz="1400" spc="-5">
                <a:latin typeface="Times New Roman"/>
                <a:cs typeface="Times New Roman"/>
              </a:rPr>
              <a:t>(passed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argument) is </a:t>
            </a:r>
            <a:r>
              <a:rPr dirty="0" sz="1400" spc="-10">
                <a:latin typeface="Times New Roman"/>
                <a:cs typeface="Times New Roman"/>
              </a:rPr>
              <a:t>called </a:t>
            </a:r>
            <a:r>
              <a:rPr dirty="0" sz="1400" spc="-5">
                <a:latin typeface="Times New Roman"/>
                <a:cs typeface="Times New Roman"/>
              </a:rPr>
              <a:t>or  invoked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instruction: add(A,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25"/>
              </a:lnSpc>
            </a:pPr>
            <a:r>
              <a:rPr dirty="0" sz="1400" spc="-5">
                <a:latin typeface="Times New Roman"/>
                <a:cs typeface="Times New Roman"/>
              </a:rPr>
              <a:t>Note that the operator </a:t>
            </a:r>
            <a:r>
              <a:rPr dirty="0" sz="1400">
                <a:latin typeface="Times New Roman"/>
                <a:cs typeface="Times New Roman"/>
              </a:rPr>
              <a:t>add </a:t>
            </a:r>
            <a:r>
              <a:rPr dirty="0" sz="1400" spc="-10">
                <a:latin typeface="Times New Roman"/>
                <a:cs typeface="Times New Roman"/>
              </a:rPr>
              <a:t>(name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function) precedes the operands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457200">
              <a:lnSpc>
                <a:spcPct val="95900"/>
              </a:lnSpc>
              <a:spcBef>
                <a:spcPts val="35"/>
              </a:spcBef>
            </a:pPr>
            <a:r>
              <a:rPr dirty="0" sz="1400">
                <a:latin typeface="Times New Roman"/>
                <a:cs typeface="Times New Roman"/>
              </a:rPr>
              <a:t>Because </a:t>
            </a:r>
            <a:r>
              <a:rPr dirty="0" sz="1400" spc="-5">
                <a:latin typeface="Times New Roman"/>
                <a:cs typeface="Times New Roman"/>
              </a:rPr>
              <a:t>the postfix notation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most </a:t>
            </a:r>
            <a:r>
              <a:rPr dirty="0" sz="1400" spc="-5">
                <a:latin typeface="Times New Roman"/>
                <a:cs typeface="Times New Roman"/>
              </a:rPr>
              <a:t>suitable for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computer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calculate any expression </a:t>
            </a:r>
            <a:r>
              <a:rPr dirty="0" sz="1400" spc="-10">
                <a:latin typeface="Times New Roman"/>
                <a:cs typeface="Times New Roman"/>
              </a:rPr>
              <a:t>(due 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its reverse characteristic), and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universally </a:t>
            </a:r>
            <a:r>
              <a:rPr dirty="0" sz="1400">
                <a:latin typeface="Times New Roman"/>
                <a:cs typeface="Times New Roman"/>
              </a:rPr>
              <a:t>accepted </a:t>
            </a:r>
            <a:r>
              <a:rPr dirty="0" sz="1400" spc="-5">
                <a:latin typeface="Times New Roman"/>
                <a:cs typeface="Times New Roman"/>
              </a:rPr>
              <a:t>notation for designing Arithmetic and  Logical Unit (ALU)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CPU </a:t>
            </a:r>
            <a:r>
              <a:rPr dirty="0" sz="1400" spc="-5">
                <a:latin typeface="Times New Roman"/>
                <a:cs typeface="Times New Roman"/>
              </a:rPr>
              <a:t>(processor). Therefore it </a:t>
            </a:r>
            <a:r>
              <a:rPr dirty="0" sz="1400">
                <a:latin typeface="Times New Roman"/>
                <a:cs typeface="Times New Roman"/>
              </a:rPr>
              <a:t>is necessary to </a:t>
            </a:r>
            <a:r>
              <a:rPr dirty="0" sz="1400" spc="-5">
                <a:latin typeface="Times New Roman"/>
                <a:cs typeface="Times New Roman"/>
              </a:rPr>
              <a:t>study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postfix notation.  Moreover the postfix notation is the </a:t>
            </a:r>
            <a:r>
              <a:rPr dirty="0" sz="1400" spc="-10">
                <a:latin typeface="Times New Roman"/>
                <a:cs typeface="Times New Roman"/>
              </a:rPr>
              <a:t>way </a:t>
            </a:r>
            <a:r>
              <a:rPr dirty="0" sz="1400" spc="-5">
                <a:latin typeface="Times New Roman"/>
                <a:cs typeface="Times New Roman"/>
              </a:rPr>
              <a:t>computer looks towards arithmetic expression, </a:t>
            </a:r>
            <a:r>
              <a:rPr dirty="0" sz="1400">
                <a:latin typeface="Times New Roman"/>
                <a:cs typeface="Times New Roman"/>
              </a:rPr>
              <a:t>any  </a:t>
            </a:r>
            <a:r>
              <a:rPr dirty="0" sz="1400" spc="-5">
                <a:latin typeface="Times New Roman"/>
                <a:cs typeface="Times New Roman"/>
              </a:rPr>
              <a:t>expression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entered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into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computer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first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converted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into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postfix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notation,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stored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stack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and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  calculated. </a:t>
            </a:r>
            <a:r>
              <a:rPr dirty="0" sz="1400" spc="-1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preceding </a:t>
            </a:r>
            <a:r>
              <a:rPr dirty="0" sz="1400" spc="-5">
                <a:latin typeface="Times New Roman"/>
                <a:cs typeface="Times New Roman"/>
              </a:rPr>
              <a:t>sections we will study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conversion of the expression </a:t>
            </a:r>
            <a:r>
              <a:rPr dirty="0" sz="1400">
                <a:latin typeface="Times New Roman"/>
                <a:cs typeface="Times New Roman"/>
              </a:rPr>
              <a:t>from one  </a:t>
            </a:r>
            <a:r>
              <a:rPr dirty="0" sz="1400" spc="-5">
                <a:latin typeface="Times New Roman"/>
                <a:cs typeface="Times New Roman"/>
              </a:rPr>
              <a:t>notation to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other.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 b="1">
                <a:latin typeface="Times New Roman"/>
                <a:cs typeface="Times New Roman"/>
              </a:rPr>
              <a:t>Advantages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using postfix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notation</a:t>
            </a:r>
            <a:endParaRPr sz="1400">
              <a:latin typeface="Times New Roman"/>
              <a:cs typeface="Times New Roman"/>
            </a:endParaRPr>
          </a:p>
          <a:p>
            <a:pPr algn="just" marL="12700" marR="6985" indent="457200">
              <a:lnSpc>
                <a:spcPct val="95900"/>
              </a:lnSpc>
              <a:spcBef>
                <a:spcPts val="1205"/>
              </a:spcBef>
            </a:pPr>
            <a:r>
              <a:rPr dirty="0" sz="1400" spc="-5">
                <a:latin typeface="Times New Roman"/>
                <a:cs typeface="Times New Roman"/>
              </a:rPr>
              <a:t>Human beings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quite used to work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mathematical expressions in infix notation, which 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rather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complex.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One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has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remember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set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nontrivial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rules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while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using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this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notation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it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must 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applied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expressions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order to determine the final value. </a:t>
            </a:r>
            <a:r>
              <a:rPr dirty="0" sz="1400">
                <a:latin typeface="Times New Roman"/>
                <a:cs typeface="Times New Roman"/>
              </a:rPr>
              <a:t>These rules </a:t>
            </a:r>
            <a:r>
              <a:rPr dirty="0" sz="1400" spc="-5">
                <a:latin typeface="Times New Roman"/>
                <a:cs typeface="Times New Roman"/>
              </a:rPr>
              <a:t>include </a:t>
            </a:r>
            <a:r>
              <a:rPr dirty="0" sz="1400">
                <a:latin typeface="Times New Roman"/>
                <a:cs typeface="Times New Roman"/>
              </a:rPr>
              <a:t>precedence,  </a:t>
            </a:r>
            <a:r>
              <a:rPr dirty="0" sz="1400" spc="-5">
                <a:latin typeface="Times New Roman"/>
                <a:cs typeface="Times New Roman"/>
              </a:rPr>
              <a:t>BODMAS </a:t>
            </a:r>
            <a:r>
              <a:rPr dirty="0" sz="1400">
                <a:latin typeface="Times New Roman"/>
                <a:cs typeface="Times New Roman"/>
              </a:rPr>
              <a:t>(Order of </a:t>
            </a:r>
            <a:r>
              <a:rPr dirty="0" sz="1400" spc="-5">
                <a:latin typeface="Times New Roman"/>
                <a:cs typeface="Times New Roman"/>
              </a:rPr>
              <a:t>Operations), and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associativity.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70"/>
              </a:lnSpc>
            </a:pPr>
            <a:r>
              <a:rPr dirty="0" sz="1400" spc="-5">
                <a:latin typeface="Times New Roman"/>
                <a:cs typeface="Times New Roman"/>
              </a:rPr>
              <a:t>Using infix notation, one cannot tell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order in </a:t>
            </a:r>
            <a:r>
              <a:rPr dirty="0" sz="1400" spc="-10">
                <a:latin typeface="Times New Roman"/>
                <a:cs typeface="Times New Roman"/>
              </a:rPr>
              <a:t>which </a:t>
            </a:r>
            <a:r>
              <a:rPr dirty="0" sz="1400" spc="-5">
                <a:latin typeface="Times New Roman"/>
                <a:cs typeface="Times New Roman"/>
              </a:rPr>
              <a:t>operators should </a:t>
            </a:r>
            <a:r>
              <a:rPr dirty="0" sz="1400">
                <a:latin typeface="Times New Roman"/>
                <a:cs typeface="Times New Roman"/>
              </a:rPr>
              <a:t>be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applied.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80"/>
              </a:spcBef>
            </a:pPr>
            <a:r>
              <a:rPr dirty="0" sz="1400" spc="-5">
                <a:latin typeface="Times New Roman"/>
                <a:cs typeface="Times New Roman"/>
              </a:rPr>
              <a:t>Whenever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infix expression consists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more than one operator,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precedence</a:t>
            </a:r>
            <a:r>
              <a:rPr dirty="0" sz="1400" spc="-2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rules (BODMAS)  should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10">
                <a:latin typeface="Times New Roman"/>
                <a:cs typeface="Times New Roman"/>
              </a:rPr>
              <a:t>applied </a:t>
            </a:r>
            <a:r>
              <a:rPr dirty="0" sz="1400" spc="-5">
                <a:latin typeface="Times New Roman"/>
                <a:cs typeface="Times New Roman"/>
              </a:rPr>
              <a:t>to decide </a:t>
            </a:r>
            <a:r>
              <a:rPr dirty="0" sz="1400" spc="-10">
                <a:latin typeface="Times New Roman"/>
                <a:cs typeface="Times New Roman"/>
              </a:rPr>
              <a:t>which </a:t>
            </a:r>
            <a:r>
              <a:rPr dirty="0" sz="1400" spc="-5">
                <a:latin typeface="Times New Roman"/>
                <a:cs typeface="Times New Roman"/>
              </a:rPr>
              <a:t>operator </a:t>
            </a:r>
            <a:r>
              <a:rPr dirty="0" sz="1400">
                <a:latin typeface="Times New Roman"/>
                <a:cs typeface="Times New Roman"/>
              </a:rPr>
              <a:t>(and </a:t>
            </a:r>
            <a:r>
              <a:rPr dirty="0" sz="1400" spc="-5">
                <a:latin typeface="Times New Roman"/>
                <a:cs typeface="Times New Roman"/>
              </a:rPr>
              <a:t>operand associated with that operator) is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evaluated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4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8319" y="14732"/>
            <a:ext cx="7069455" cy="40366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760209">
              <a:lnSpc>
                <a:spcPts val="13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Lec.4</a:t>
            </a:r>
            <a:endParaRPr sz="1100">
              <a:latin typeface="Calibri"/>
              <a:cs typeface="Calibri"/>
            </a:endParaRPr>
          </a:p>
          <a:p>
            <a:pPr algn="just" marL="12700" marR="5080">
              <a:lnSpc>
                <a:spcPct val="95700"/>
              </a:lnSpc>
              <a:spcBef>
                <a:spcPts val="55"/>
              </a:spcBef>
            </a:pPr>
            <a:r>
              <a:rPr dirty="0" sz="1400" spc="-5">
                <a:latin typeface="Times New Roman"/>
                <a:cs typeface="Times New Roman"/>
              </a:rPr>
              <a:t>first.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But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postfix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expression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operands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appear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before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operator,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there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no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need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operator  precedence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other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rules.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soon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operator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appears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postfix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expression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during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scanning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postfix expression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topmost operands are popped </a:t>
            </a:r>
            <a:r>
              <a:rPr dirty="0" sz="1400">
                <a:latin typeface="Times New Roman"/>
                <a:cs typeface="Times New Roman"/>
              </a:rPr>
              <a:t>off </a:t>
            </a:r>
            <a:r>
              <a:rPr dirty="0" sz="1400" spc="-5">
                <a:latin typeface="Times New Roman"/>
                <a:cs typeface="Times New Roman"/>
              </a:rPr>
              <a:t>and are calculated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applying the  encountered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operator.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Place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result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back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onto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stack;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likewise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at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end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whole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operation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final result will be </a:t>
            </a:r>
            <a:r>
              <a:rPr dirty="0" sz="1400">
                <a:latin typeface="Times New Roman"/>
                <a:cs typeface="Times New Roman"/>
              </a:rPr>
              <a:t>there </a:t>
            </a:r>
            <a:r>
              <a:rPr dirty="0" sz="1400" spc="-5">
                <a:latin typeface="Times New Roman"/>
                <a:cs typeface="Times New Roman"/>
              </a:rPr>
              <a:t>in the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stack.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Notation Conversions</a:t>
            </a:r>
            <a:endParaRPr sz="1400">
              <a:latin typeface="Times New Roman"/>
              <a:cs typeface="Times New Roman"/>
            </a:endParaRPr>
          </a:p>
          <a:p>
            <a:pPr marL="12700" marR="86360">
              <a:lnSpc>
                <a:spcPct val="96100"/>
              </a:lnSpc>
              <a:spcBef>
                <a:spcPts val="1205"/>
              </a:spcBef>
            </a:pPr>
            <a:r>
              <a:rPr dirty="0" sz="1400" spc="-5">
                <a:latin typeface="Times New Roman"/>
                <a:cs typeface="Times New Roman"/>
              </a:rPr>
              <a:t>Let </a:t>
            </a:r>
            <a:r>
              <a:rPr dirty="0" sz="1400">
                <a:latin typeface="Times New Roman"/>
                <a:cs typeface="Times New Roman"/>
              </a:rPr>
              <a:t>A + B * C be </a:t>
            </a:r>
            <a:r>
              <a:rPr dirty="0" sz="1400" spc="-5">
                <a:latin typeface="Times New Roman"/>
                <a:cs typeface="Times New Roman"/>
              </a:rPr>
              <a:t>the given expression, which is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infix notation. To calculate this expression for  values </a:t>
            </a:r>
            <a:r>
              <a:rPr dirty="0" sz="1400">
                <a:latin typeface="Times New Roman"/>
                <a:cs typeface="Times New Roman"/>
              </a:rPr>
              <a:t>4, 3, 7 </a:t>
            </a:r>
            <a:r>
              <a:rPr dirty="0" sz="1400" spc="-5">
                <a:latin typeface="Times New Roman"/>
                <a:cs typeface="Times New Roman"/>
              </a:rPr>
              <a:t>for A, </a:t>
            </a:r>
            <a:r>
              <a:rPr dirty="0" sz="1400">
                <a:latin typeface="Times New Roman"/>
                <a:cs typeface="Times New Roman"/>
              </a:rPr>
              <a:t>B, C </a:t>
            </a:r>
            <a:r>
              <a:rPr dirty="0" sz="1400" spc="-5">
                <a:latin typeface="Times New Roman"/>
                <a:cs typeface="Times New Roman"/>
              </a:rPr>
              <a:t>respectively we must </a:t>
            </a:r>
            <a:r>
              <a:rPr dirty="0" sz="1400">
                <a:latin typeface="Times New Roman"/>
                <a:cs typeface="Times New Roman"/>
              </a:rPr>
              <a:t>follow </a:t>
            </a:r>
            <a:r>
              <a:rPr dirty="0" sz="1400" spc="-5">
                <a:latin typeface="Times New Roman"/>
                <a:cs typeface="Times New Roman"/>
              </a:rPr>
              <a:t>certain rule (called BODMAS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general  mathematics) in order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have the </a:t>
            </a:r>
            <a:r>
              <a:rPr dirty="0" sz="1400" spc="-10">
                <a:latin typeface="Times New Roman"/>
                <a:cs typeface="Times New Roman"/>
              </a:rPr>
              <a:t>right </a:t>
            </a:r>
            <a:r>
              <a:rPr dirty="0" sz="1400" spc="-5">
                <a:latin typeface="Times New Roman"/>
                <a:cs typeface="Times New Roman"/>
              </a:rPr>
              <a:t>result.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example:</a:t>
            </a:r>
            <a:endParaRPr sz="1400">
              <a:latin typeface="Times New Roman"/>
              <a:cs typeface="Times New Roman"/>
            </a:endParaRPr>
          </a:p>
          <a:p>
            <a:pPr marL="2299335">
              <a:lnSpc>
                <a:spcPts val="1570"/>
              </a:lnSpc>
            </a:pPr>
            <a:r>
              <a:rPr dirty="0" sz="1400">
                <a:latin typeface="Times New Roman"/>
                <a:cs typeface="Times New Roman"/>
              </a:rPr>
              <a:t>A + B * C = 4 + 3 * 7 = 7 * 7 =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49</a:t>
            </a:r>
            <a:endParaRPr sz="1400">
              <a:latin typeface="Times New Roman"/>
              <a:cs typeface="Times New Roman"/>
            </a:endParaRPr>
          </a:p>
          <a:p>
            <a:pPr marL="12700" marR="109855">
              <a:lnSpc>
                <a:spcPct val="95900"/>
              </a:lnSpc>
              <a:spcBef>
                <a:spcPts val="35"/>
              </a:spcBef>
            </a:pPr>
            <a:r>
              <a:rPr dirty="0" sz="1400" spc="-5">
                <a:latin typeface="Times New Roman"/>
                <a:cs typeface="Times New Roman"/>
              </a:rPr>
              <a:t>The answer is not correct; multiplication is </a:t>
            </a:r>
            <a:r>
              <a:rPr dirty="0" sz="1400">
                <a:latin typeface="Times New Roman"/>
                <a:cs typeface="Times New Roman"/>
              </a:rPr>
              <a:t>to be </a:t>
            </a:r>
            <a:r>
              <a:rPr dirty="0" sz="1400" spc="-5">
                <a:latin typeface="Times New Roman"/>
                <a:cs typeface="Times New Roman"/>
              </a:rPr>
              <a:t>done before the addition, because multiplication  </a:t>
            </a:r>
            <a:r>
              <a:rPr dirty="0" sz="1400">
                <a:latin typeface="Times New Roman"/>
                <a:cs typeface="Times New Roman"/>
              </a:rPr>
              <a:t>has </a:t>
            </a:r>
            <a:r>
              <a:rPr dirty="0" sz="1400" spc="-5">
                <a:latin typeface="Times New Roman"/>
                <a:cs typeface="Times New Roman"/>
              </a:rPr>
              <a:t>higher precedence </a:t>
            </a:r>
            <a:r>
              <a:rPr dirty="0" sz="1400">
                <a:latin typeface="Times New Roman"/>
                <a:cs typeface="Times New Roman"/>
              </a:rPr>
              <a:t>over </a:t>
            </a:r>
            <a:r>
              <a:rPr dirty="0" sz="1400" spc="-5">
                <a:latin typeface="Times New Roman"/>
                <a:cs typeface="Times New Roman"/>
              </a:rPr>
              <a:t>addition. This </a:t>
            </a:r>
            <a:r>
              <a:rPr dirty="0" sz="1400">
                <a:latin typeface="Times New Roman"/>
                <a:cs typeface="Times New Roman"/>
              </a:rPr>
              <a:t>means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expression is calculated according to the  operator’s precedence </a:t>
            </a:r>
            <a:r>
              <a:rPr dirty="0" sz="1400">
                <a:latin typeface="Times New Roman"/>
                <a:cs typeface="Times New Roman"/>
              </a:rPr>
              <a:t>not </a:t>
            </a:r>
            <a:r>
              <a:rPr dirty="0" sz="1400" spc="-5">
                <a:latin typeface="Times New Roman"/>
                <a:cs typeface="Times New Roman"/>
              </a:rPr>
              <a:t>the order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they </a:t>
            </a:r>
            <a:r>
              <a:rPr dirty="0" sz="1400">
                <a:latin typeface="Times New Roman"/>
                <a:cs typeface="Times New Roman"/>
              </a:rPr>
              <a:t>look </a:t>
            </a:r>
            <a:r>
              <a:rPr dirty="0" sz="1400" spc="-5">
                <a:latin typeface="Times New Roman"/>
                <a:cs typeface="Times New Roman"/>
              </a:rPr>
              <a:t>like. The error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above </a:t>
            </a:r>
            <a:r>
              <a:rPr dirty="0" sz="1400" spc="-5">
                <a:latin typeface="Times New Roman"/>
                <a:cs typeface="Times New Roman"/>
              </a:rPr>
              <a:t>calculation occurred,  since there were </a:t>
            </a:r>
            <a:r>
              <a:rPr dirty="0" sz="1400">
                <a:latin typeface="Times New Roman"/>
                <a:cs typeface="Times New Roman"/>
              </a:rPr>
              <a:t>no braces to </a:t>
            </a:r>
            <a:r>
              <a:rPr dirty="0" sz="1400" spc="-5">
                <a:latin typeface="Times New Roman"/>
                <a:cs typeface="Times New Roman"/>
              </a:rPr>
              <a:t>define the precedence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operators. Thus expression </a:t>
            </a:r>
            <a:r>
              <a:rPr dirty="0" sz="1400">
                <a:latin typeface="Times New Roman"/>
                <a:cs typeface="Times New Roman"/>
              </a:rPr>
              <a:t>A + B * C  can be </a:t>
            </a:r>
            <a:r>
              <a:rPr dirty="0" sz="1400" spc="-5">
                <a:latin typeface="Times New Roman"/>
                <a:cs typeface="Times New Roman"/>
              </a:rPr>
              <a:t>interpreted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A + (B * C). </a:t>
            </a:r>
            <a:r>
              <a:rPr dirty="0" sz="1400" spc="-5">
                <a:latin typeface="Times New Roman"/>
                <a:cs typeface="Times New Roman"/>
              </a:rPr>
              <a:t>Using this alternative method we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convey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computer  that multiplication has higher precedence over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addition.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400" spc="-5" i="1">
                <a:solidFill>
                  <a:srgbClr val="221F1F"/>
                </a:solidFill>
                <a:latin typeface="Times New Roman"/>
                <a:cs typeface="Times New Roman"/>
              </a:rPr>
              <a:t>Operator</a:t>
            </a:r>
            <a:r>
              <a:rPr dirty="0" sz="1400" i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221F1F"/>
                </a:solidFill>
                <a:latin typeface="Times New Roman"/>
                <a:cs typeface="Times New Roman"/>
              </a:rPr>
              <a:t>precedence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8319" y="5108575"/>
            <a:ext cx="6967220" cy="44843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Times New Roman"/>
                <a:cs typeface="Times New Roman"/>
              </a:rPr>
              <a:t>Converting infix </a:t>
            </a:r>
            <a:r>
              <a:rPr dirty="0" sz="1400" spc="-10" b="1">
                <a:latin typeface="Times New Roman"/>
                <a:cs typeface="Times New Roman"/>
              </a:rPr>
              <a:t>to </a:t>
            </a:r>
            <a:r>
              <a:rPr dirty="0" sz="1400" b="1">
                <a:latin typeface="Times New Roman"/>
                <a:cs typeface="Times New Roman"/>
              </a:rPr>
              <a:t>postfix</a:t>
            </a:r>
            <a:r>
              <a:rPr dirty="0" sz="1400" spc="1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expression</a:t>
            </a:r>
            <a:endParaRPr sz="1400">
              <a:latin typeface="Times New Roman"/>
              <a:cs typeface="Times New Roman"/>
            </a:endParaRPr>
          </a:p>
          <a:p>
            <a:pPr marL="553720" marR="1812289" indent="-541655">
              <a:lnSpc>
                <a:spcPts val="1610"/>
              </a:lnSpc>
              <a:spcBef>
                <a:spcPts val="1265"/>
              </a:spcBef>
            </a:pPr>
            <a:r>
              <a:rPr dirty="0" sz="1400" spc="-5">
                <a:latin typeface="Times New Roman"/>
                <a:cs typeface="Times New Roman"/>
              </a:rPr>
              <a:t>The method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converting infix expression </a:t>
            </a:r>
            <a:r>
              <a:rPr dirty="0" sz="1400">
                <a:latin typeface="Times New Roman"/>
                <a:cs typeface="Times New Roman"/>
              </a:rPr>
              <a:t>A + B * C to </a:t>
            </a:r>
            <a:r>
              <a:rPr dirty="0" sz="1400" spc="-5">
                <a:latin typeface="Times New Roman"/>
                <a:cs typeface="Times New Roman"/>
              </a:rPr>
              <a:t>postfix </a:t>
            </a:r>
            <a:r>
              <a:rPr dirty="0" sz="1400">
                <a:latin typeface="Times New Roman"/>
                <a:cs typeface="Times New Roman"/>
              </a:rPr>
              <a:t>form is:  A + B * C </a:t>
            </a:r>
            <a:r>
              <a:rPr dirty="0" sz="1400" spc="-5">
                <a:latin typeface="Times New Roman"/>
                <a:cs typeface="Times New Roman"/>
              </a:rPr>
              <a:t>Infix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Form</a:t>
            </a:r>
            <a:endParaRPr sz="1400">
              <a:latin typeface="Times New Roman"/>
              <a:cs typeface="Times New Roman"/>
            </a:endParaRPr>
          </a:p>
          <a:p>
            <a:pPr marL="553720">
              <a:lnSpc>
                <a:spcPts val="1530"/>
              </a:lnSpc>
            </a:pPr>
            <a:r>
              <a:rPr dirty="0" sz="1400">
                <a:latin typeface="Times New Roman"/>
                <a:cs typeface="Times New Roman"/>
              </a:rPr>
              <a:t>A + (B * C) </a:t>
            </a:r>
            <a:r>
              <a:rPr dirty="0" sz="1400" spc="-5">
                <a:latin typeface="Times New Roman"/>
                <a:cs typeface="Times New Roman"/>
              </a:rPr>
              <a:t>Parenthesized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expression</a:t>
            </a:r>
            <a:endParaRPr sz="1400">
              <a:latin typeface="Times New Roman"/>
              <a:cs typeface="Times New Roman"/>
            </a:endParaRPr>
          </a:p>
          <a:p>
            <a:pPr marL="553720" marR="3633470">
              <a:lnSpc>
                <a:spcPts val="1620"/>
              </a:lnSpc>
              <a:spcBef>
                <a:spcPts val="65"/>
              </a:spcBef>
            </a:pPr>
            <a:r>
              <a:rPr dirty="0" sz="1400">
                <a:latin typeface="Times New Roman"/>
                <a:cs typeface="Times New Roman"/>
              </a:rPr>
              <a:t>A + (B C *) </a:t>
            </a:r>
            <a:r>
              <a:rPr dirty="0" sz="1400" spc="-5">
                <a:latin typeface="Times New Roman"/>
                <a:cs typeface="Times New Roman"/>
              </a:rPr>
              <a:t>Convert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multiplication  </a:t>
            </a:r>
            <a:r>
              <a:rPr dirty="0" sz="1400">
                <a:latin typeface="Times New Roman"/>
                <a:cs typeface="Times New Roman"/>
              </a:rPr>
              <a:t>A (B C *) + </a:t>
            </a:r>
            <a:r>
              <a:rPr dirty="0" sz="1400" spc="-5">
                <a:latin typeface="Times New Roman"/>
                <a:cs typeface="Times New Roman"/>
              </a:rPr>
              <a:t>Convert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addition</a:t>
            </a:r>
            <a:endParaRPr sz="1400">
              <a:latin typeface="Times New Roman"/>
              <a:cs typeface="Times New Roman"/>
            </a:endParaRPr>
          </a:p>
          <a:p>
            <a:pPr marL="553720">
              <a:lnSpc>
                <a:spcPts val="1530"/>
              </a:lnSpc>
            </a:pPr>
            <a:r>
              <a:rPr dirty="0" sz="1400">
                <a:latin typeface="Times New Roman"/>
                <a:cs typeface="Times New Roman"/>
              </a:rPr>
              <a:t>A B C * + Postfix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form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400" spc="-5">
                <a:latin typeface="Times New Roman"/>
                <a:cs typeface="Times New Roman"/>
              </a:rPr>
              <a:t>The rules to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remembered during infix to postfix conversion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10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latin typeface="Times New Roman"/>
                <a:cs typeface="Times New Roman"/>
              </a:rPr>
              <a:t>Parenthesize the expression starting from </a:t>
            </a:r>
            <a:r>
              <a:rPr dirty="0" sz="1400">
                <a:latin typeface="Times New Roman"/>
                <a:cs typeface="Times New Roman"/>
              </a:rPr>
              <a:t>left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light.</a:t>
            </a:r>
            <a:endParaRPr sz="1400">
              <a:latin typeface="Times New Roman"/>
              <a:cs typeface="Times New Roman"/>
            </a:endParaRPr>
          </a:p>
          <a:p>
            <a:pPr marL="192405" marR="5080" indent="-179705">
              <a:lnSpc>
                <a:spcPct val="95800"/>
              </a:lnSpc>
              <a:spcBef>
                <a:spcPts val="35"/>
              </a:spcBef>
              <a:buAutoNum type="arabicPeriod"/>
              <a:tabLst>
                <a:tab pos="191135" algn="l"/>
              </a:tabLst>
            </a:pPr>
            <a:r>
              <a:rPr dirty="0" sz="1400" spc="-5">
                <a:latin typeface="Times New Roman"/>
                <a:cs typeface="Times New Roman"/>
              </a:rPr>
              <a:t>During parenthesizing the expression, the operands associated with operator having higher  precedence are first parenthesized. For example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above expression </a:t>
            </a:r>
            <a:r>
              <a:rPr dirty="0" sz="1400">
                <a:latin typeface="Times New Roman"/>
                <a:cs typeface="Times New Roman"/>
              </a:rPr>
              <a:t>B * C </a:t>
            </a:r>
            <a:r>
              <a:rPr dirty="0" sz="1400" spc="-5">
                <a:latin typeface="Times New Roman"/>
                <a:cs typeface="Times New Roman"/>
              </a:rPr>
              <a:t>is parenthesized  first before </a:t>
            </a:r>
            <a:r>
              <a:rPr dirty="0" sz="1400">
                <a:latin typeface="Times New Roman"/>
                <a:cs typeface="Times New Roman"/>
              </a:rPr>
              <a:t>A +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B.</a:t>
            </a:r>
            <a:endParaRPr sz="1400">
              <a:latin typeface="Times New Roman"/>
              <a:cs typeface="Times New Roman"/>
            </a:endParaRPr>
          </a:p>
          <a:p>
            <a:pPr marL="12700" marR="22225">
              <a:lnSpc>
                <a:spcPts val="1610"/>
              </a:lnSpc>
              <a:spcBef>
                <a:spcPts val="55"/>
              </a:spcBef>
              <a:buAutoNum type="arabicPeriod"/>
              <a:tabLst>
                <a:tab pos="191135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sub-expression (part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expression), which has been converted into postfix, </a:t>
            </a:r>
            <a:r>
              <a:rPr dirty="0" sz="1400">
                <a:latin typeface="Times New Roman"/>
                <a:cs typeface="Times New Roman"/>
              </a:rPr>
              <a:t>is to be </a:t>
            </a:r>
            <a:r>
              <a:rPr dirty="0" sz="1400" spc="-5">
                <a:latin typeface="Times New Roman"/>
                <a:cs typeface="Times New Roman"/>
              </a:rPr>
              <a:t>treated 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single operand.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565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latin typeface="Times New Roman"/>
                <a:cs typeface="Times New Roman"/>
              </a:rPr>
              <a:t>Once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expression is converted to postfix </a:t>
            </a:r>
            <a:r>
              <a:rPr dirty="0" sz="1400" spc="-10">
                <a:latin typeface="Times New Roman"/>
                <a:cs typeface="Times New Roman"/>
              </a:rPr>
              <a:t>form, </a:t>
            </a:r>
            <a:r>
              <a:rPr dirty="0" sz="1400" spc="-5">
                <a:latin typeface="Times New Roman"/>
                <a:cs typeface="Times New Roman"/>
              </a:rPr>
              <a:t>remove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parenthesis.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2204720">
              <a:lnSpc>
                <a:spcPts val="1610"/>
              </a:lnSpc>
            </a:pPr>
            <a:r>
              <a:rPr dirty="0" sz="1400">
                <a:latin typeface="Times New Roman"/>
                <a:cs typeface="Times New Roman"/>
              </a:rPr>
              <a:t>Problem 1. </a:t>
            </a:r>
            <a:r>
              <a:rPr dirty="0" sz="1400" spc="-5">
                <a:latin typeface="Times New Roman"/>
                <a:cs typeface="Times New Roman"/>
              </a:rPr>
              <a:t>Give postfix form </a:t>
            </a:r>
            <a:r>
              <a:rPr dirty="0" sz="1400">
                <a:latin typeface="Times New Roman"/>
                <a:cs typeface="Times New Roman"/>
              </a:rPr>
              <a:t>for A + [ (B + C) + (D + </a:t>
            </a:r>
            <a:r>
              <a:rPr dirty="0" sz="1400" spc="-5">
                <a:latin typeface="Times New Roman"/>
                <a:cs typeface="Times New Roman"/>
              </a:rPr>
              <a:t>E) </a:t>
            </a:r>
            <a:r>
              <a:rPr dirty="0" sz="1400">
                <a:latin typeface="Times New Roman"/>
                <a:cs typeface="Times New Roman"/>
              </a:rPr>
              <a:t>* F ] / G  </a:t>
            </a:r>
            <a:r>
              <a:rPr dirty="0" sz="1400" spc="-5">
                <a:latin typeface="Times New Roman"/>
                <a:cs typeface="Times New Roman"/>
              </a:rPr>
              <a:t>Solution. Evaluation order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462280">
              <a:lnSpc>
                <a:spcPts val="1540"/>
              </a:lnSpc>
            </a:pPr>
            <a:r>
              <a:rPr dirty="0" sz="1400">
                <a:latin typeface="Times New Roman"/>
                <a:cs typeface="Times New Roman"/>
              </a:rPr>
              <a:t>A + { [ (BC +) + </a:t>
            </a:r>
            <a:r>
              <a:rPr dirty="0" sz="1400" spc="-5">
                <a:latin typeface="Times New Roman"/>
                <a:cs typeface="Times New Roman"/>
              </a:rPr>
              <a:t>(DE </a:t>
            </a:r>
            <a:r>
              <a:rPr dirty="0" sz="1400">
                <a:latin typeface="Times New Roman"/>
                <a:cs typeface="Times New Roman"/>
              </a:rPr>
              <a:t>+) * F ] /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G}</a:t>
            </a:r>
            <a:endParaRPr sz="1400">
              <a:latin typeface="Times New Roman"/>
              <a:cs typeface="Times New Roman"/>
            </a:endParaRPr>
          </a:p>
          <a:p>
            <a:pPr marL="462280">
              <a:lnSpc>
                <a:spcPts val="1610"/>
              </a:lnSpc>
            </a:pPr>
            <a:r>
              <a:rPr dirty="0" sz="1400">
                <a:latin typeface="Times New Roman"/>
                <a:cs typeface="Times New Roman"/>
              </a:rPr>
              <a:t>A + { [ (BC +) + </a:t>
            </a:r>
            <a:r>
              <a:rPr dirty="0" sz="1400" spc="-5">
                <a:latin typeface="Times New Roman"/>
                <a:cs typeface="Times New Roman"/>
              </a:rPr>
              <a:t>(DE </a:t>
            </a:r>
            <a:r>
              <a:rPr dirty="0" sz="1400">
                <a:latin typeface="Times New Roman"/>
                <a:cs typeface="Times New Roman"/>
              </a:rPr>
              <a:t>+) F *] /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G}</a:t>
            </a:r>
            <a:endParaRPr sz="1400">
              <a:latin typeface="Times New Roman"/>
              <a:cs typeface="Times New Roman"/>
            </a:endParaRPr>
          </a:p>
          <a:p>
            <a:pPr marL="462280">
              <a:lnSpc>
                <a:spcPts val="1645"/>
              </a:lnSpc>
            </a:pPr>
            <a:r>
              <a:rPr dirty="0" sz="1400">
                <a:latin typeface="Times New Roman"/>
                <a:cs typeface="Times New Roman"/>
              </a:rPr>
              <a:t>A + { [ (BC </a:t>
            </a:r>
            <a:r>
              <a:rPr dirty="0" sz="1400" spc="-5">
                <a:latin typeface="Times New Roman"/>
                <a:cs typeface="Times New Roman"/>
              </a:rPr>
              <a:t>+) (DE </a:t>
            </a:r>
            <a:r>
              <a:rPr dirty="0" sz="1400">
                <a:latin typeface="Times New Roman"/>
                <a:cs typeface="Times New Roman"/>
              </a:rPr>
              <a:t>+ F * +] / </a:t>
            </a:r>
            <a:r>
              <a:rPr dirty="0" sz="1400" spc="-5">
                <a:latin typeface="Times New Roman"/>
                <a:cs typeface="Times New Roman"/>
              </a:rPr>
              <a:t>G}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3424" y="4087888"/>
            <a:ext cx="3888579" cy="8098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4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4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276338" y="14732"/>
            <a:ext cx="32131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Lec.4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8319" y="177799"/>
            <a:ext cx="7068184" cy="8229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2280">
              <a:lnSpc>
                <a:spcPts val="1645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A + [ BC + </a:t>
            </a:r>
            <a:r>
              <a:rPr dirty="0" sz="1400" spc="-5">
                <a:latin typeface="Times New Roman"/>
                <a:cs typeface="Times New Roman"/>
              </a:rPr>
              <a:t>DE </a:t>
            </a:r>
            <a:r>
              <a:rPr dirty="0" sz="1400">
                <a:latin typeface="Times New Roman"/>
                <a:cs typeface="Times New Roman"/>
              </a:rPr>
              <a:t>+ F *+ G /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]</a:t>
            </a:r>
            <a:endParaRPr sz="1400">
              <a:latin typeface="Times New Roman"/>
              <a:cs typeface="Times New Roman"/>
            </a:endParaRPr>
          </a:p>
          <a:p>
            <a:pPr marL="462280">
              <a:lnSpc>
                <a:spcPts val="1645"/>
              </a:lnSpc>
              <a:tabLst>
                <a:tab pos="3521075" algn="l"/>
              </a:tabLst>
            </a:pPr>
            <a:r>
              <a:rPr dirty="0" sz="1400" spc="-5">
                <a:latin typeface="Times New Roman"/>
                <a:cs typeface="Times New Roman"/>
              </a:rPr>
              <a:t>ABC </a:t>
            </a:r>
            <a:r>
              <a:rPr dirty="0" sz="1400">
                <a:latin typeface="Times New Roman"/>
                <a:cs typeface="Times New Roman"/>
              </a:rPr>
              <a:t>+ </a:t>
            </a:r>
            <a:r>
              <a:rPr dirty="0" sz="1400" spc="-5">
                <a:latin typeface="Times New Roman"/>
                <a:cs typeface="Times New Roman"/>
              </a:rPr>
              <a:t>DE </a:t>
            </a:r>
            <a:r>
              <a:rPr dirty="0" sz="1400">
                <a:latin typeface="Times New Roman"/>
                <a:cs typeface="Times New Roman"/>
              </a:rPr>
              <a:t>+ F * + G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/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+	</a:t>
            </a:r>
            <a:r>
              <a:rPr dirty="0" sz="1400" spc="-5">
                <a:latin typeface="Times New Roman"/>
                <a:cs typeface="Times New Roman"/>
              </a:rPr>
              <a:t>Postfix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Form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2678430">
              <a:lnSpc>
                <a:spcPts val="1610"/>
              </a:lnSpc>
            </a:pPr>
            <a:r>
              <a:rPr dirty="0" sz="1400">
                <a:latin typeface="Times New Roman"/>
                <a:cs typeface="Times New Roman"/>
              </a:rPr>
              <a:t>Problem 2. </a:t>
            </a:r>
            <a:r>
              <a:rPr dirty="0" sz="1400" spc="-5">
                <a:latin typeface="Times New Roman"/>
                <a:cs typeface="Times New Roman"/>
              </a:rPr>
              <a:t>Give postfix form </a:t>
            </a:r>
            <a:r>
              <a:rPr dirty="0" sz="1400">
                <a:latin typeface="Times New Roman"/>
                <a:cs typeface="Times New Roman"/>
              </a:rPr>
              <a:t>for (A + B) * C / D + E ^ A / B  </a:t>
            </a:r>
            <a:r>
              <a:rPr dirty="0" sz="1400" spc="-5">
                <a:latin typeface="Times New Roman"/>
                <a:cs typeface="Times New Roman"/>
              </a:rPr>
              <a:t>Solution. Evaluation order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462280">
              <a:lnSpc>
                <a:spcPts val="1535"/>
              </a:lnSpc>
            </a:pPr>
            <a:r>
              <a:rPr dirty="0" sz="1400">
                <a:latin typeface="Times New Roman"/>
                <a:cs typeface="Times New Roman"/>
              </a:rPr>
              <a:t>[(AB + ) * C / D ] + [ </a:t>
            </a:r>
            <a:r>
              <a:rPr dirty="0" sz="1400" spc="-5">
                <a:latin typeface="Times New Roman"/>
                <a:cs typeface="Times New Roman"/>
              </a:rPr>
              <a:t>(EA </a:t>
            </a:r>
            <a:r>
              <a:rPr dirty="0" sz="1400">
                <a:latin typeface="Times New Roman"/>
                <a:cs typeface="Times New Roman"/>
              </a:rPr>
              <a:t>^) / B</a:t>
            </a:r>
            <a:r>
              <a:rPr dirty="0" sz="1400" spc="-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]</a:t>
            </a:r>
            <a:endParaRPr sz="1400">
              <a:latin typeface="Times New Roman"/>
              <a:cs typeface="Times New Roman"/>
            </a:endParaRPr>
          </a:p>
          <a:p>
            <a:pPr marL="462280">
              <a:lnSpc>
                <a:spcPts val="1614"/>
              </a:lnSpc>
            </a:pPr>
            <a:r>
              <a:rPr dirty="0" sz="1400">
                <a:latin typeface="Times New Roman"/>
                <a:cs typeface="Times New Roman"/>
              </a:rPr>
              <a:t>[(AB + ) * C / D ] + [ </a:t>
            </a:r>
            <a:r>
              <a:rPr dirty="0" sz="1400" spc="-5">
                <a:latin typeface="Times New Roman"/>
                <a:cs typeface="Times New Roman"/>
              </a:rPr>
              <a:t>(EA </a:t>
            </a:r>
            <a:r>
              <a:rPr dirty="0" sz="1400">
                <a:latin typeface="Times New Roman"/>
                <a:cs typeface="Times New Roman"/>
              </a:rPr>
              <a:t>^) B /</a:t>
            </a:r>
            <a:r>
              <a:rPr dirty="0" sz="1400" spc="-11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]</a:t>
            </a:r>
            <a:endParaRPr sz="1400">
              <a:latin typeface="Times New Roman"/>
              <a:cs typeface="Times New Roman"/>
            </a:endParaRPr>
          </a:p>
          <a:p>
            <a:pPr marL="462280" marR="4180204">
              <a:lnSpc>
                <a:spcPts val="1610"/>
              </a:lnSpc>
              <a:spcBef>
                <a:spcPts val="75"/>
              </a:spcBef>
            </a:pPr>
            <a:r>
              <a:rPr dirty="0" sz="1400">
                <a:latin typeface="Times New Roman"/>
                <a:cs typeface="Times New Roman"/>
              </a:rPr>
              <a:t>[(AB + ) C * D / ] + [ </a:t>
            </a:r>
            <a:r>
              <a:rPr dirty="0" sz="1400" spc="-5">
                <a:latin typeface="Times New Roman"/>
                <a:cs typeface="Times New Roman"/>
              </a:rPr>
              <a:t>(EA </a:t>
            </a:r>
            <a:r>
              <a:rPr dirty="0" sz="1400">
                <a:latin typeface="Times New Roman"/>
                <a:cs typeface="Times New Roman"/>
              </a:rPr>
              <a:t>^) B /</a:t>
            </a:r>
            <a:r>
              <a:rPr dirty="0" sz="1400" spc="-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]  </a:t>
            </a:r>
            <a:r>
              <a:rPr dirty="0" sz="1400" spc="-5">
                <a:latin typeface="Times New Roman"/>
                <a:cs typeface="Times New Roman"/>
              </a:rPr>
              <a:t>(AB </a:t>
            </a:r>
            <a:r>
              <a:rPr dirty="0" sz="1400">
                <a:latin typeface="Times New Roman"/>
                <a:cs typeface="Times New Roman"/>
              </a:rPr>
              <a:t>+ ) C * D / </a:t>
            </a:r>
            <a:r>
              <a:rPr dirty="0" sz="1400" spc="-5">
                <a:latin typeface="Times New Roman"/>
                <a:cs typeface="Times New Roman"/>
              </a:rPr>
              <a:t>(EA </a:t>
            </a:r>
            <a:r>
              <a:rPr dirty="0" sz="1400">
                <a:latin typeface="Times New Roman"/>
                <a:cs typeface="Times New Roman"/>
              </a:rPr>
              <a:t>^) B /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+</a:t>
            </a:r>
            <a:endParaRPr sz="1400">
              <a:latin typeface="Times New Roman"/>
              <a:cs typeface="Times New Roman"/>
            </a:endParaRPr>
          </a:p>
          <a:p>
            <a:pPr marL="462280">
              <a:lnSpc>
                <a:spcPts val="1565"/>
              </a:lnSpc>
              <a:tabLst>
                <a:tab pos="3605529" algn="l"/>
              </a:tabLst>
            </a:pPr>
            <a:r>
              <a:rPr dirty="0" sz="1400" spc="-5">
                <a:latin typeface="Times New Roman"/>
                <a:cs typeface="Times New Roman"/>
              </a:rPr>
              <a:t>AB </a:t>
            </a:r>
            <a:r>
              <a:rPr dirty="0" sz="1400">
                <a:latin typeface="Times New Roman"/>
                <a:cs typeface="Times New Roman"/>
              </a:rPr>
              <a:t>+ C * D / </a:t>
            </a:r>
            <a:r>
              <a:rPr dirty="0" sz="1400" spc="-5">
                <a:latin typeface="Times New Roman"/>
                <a:cs typeface="Times New Roman"/>
              </a:rPr>
              <a:t>EA </a:t>
            </a:r>
            <a:r>
              <a:rPr dirty="0" sz="1400">
                <a:latin typeface="Times New Roman"/>
                <a:cs typeface="Times New Roman"/>
              </a:rPr>
              <a:t>^ B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/ +	</a:t>
            </a:r>
            <a:r>
              <a:rPr dirty="0" sz="1400" spc="-5">
                <a:latin typeface="Times New Roman"/>
                <a:cs typeface="Times New Roman"/>
              </a:rPr>
              <a:t>Postfix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Form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ts val="1639"/>
              </a:lnSpc>
            </a:pPr>
            <a:r>
              <a:rPr dirty="0" sz="1400" spc="-5" b="1">
                <a:latin typeface="Times New Roman"/>
                <a:cs typeface="Times New Roman"/>
              </a:rPr>
              <a:t>Algorithm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95800"/>
              </a:lnSpc>
              <a:spcBef>
                <a:spcPts val="30"/>
              </a:spcBef>
            </a:pPr>
            <a:r>
              <a:rPr dirty="0" sz="1400" spc="-5">
                <a:latin typeface="Times New Roman"/>
                <a:cs typeface="Times New Roman"/>
              </a:rPr>
              <a:t>Suppose </a:t>
            </a:r>
            <a:r>
              <a:rPr dirty="0" sz="1400">
                <a:latin typeface="Times New Roman"/>
                <a:cs typeface="Times New Roman"/>
              </a:rPr>
              <a:t>P is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arithmetic expression written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infix notation. This algorithm finds the equivalent  postfix expression Q. Besides </a:t>
            </a:r>
            <a:r>
              <a:rPr dirty="0" sz="1400">
                <a:latin typeface="Times New Roman"/>
                <a:cs typeface="Times New Roman"/>
              </a:rPr>
              <a:t>operands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operators, </a:t>
            </a:r>
            <a:r>
              <a:rPr dirty="0" sz="1400">
                <a:latin typeface="Times New Roman"/>
                <a:cs typeface="Times New Roman"/>
              </a:rPr>
              <a:t>P </a:t>
            </a:r>
            <a:r>
              <a:rPr dirty="0" sz="1400" spc="-5">
                <a:latin typeface="Times New Roman"/>
                <a:cs typeface="Times New Roman"/>
              </a:rPr>
              <a:t>(infix notation) may </a:t>
            </a:r>
            <a:r>
              <a:rPr dirty="0" sz="1400">
                <a:latin typeface="Times New Roman"/>
                <a:cs typeface="Times New Roman"/>
              </a:rPr>
              <a:t>also </a:t>
            </a:r>
            <a:r>
              <a:rPr dirty="0" sz="1400" spc="-10">
                <a:latin typeface="Times New Roman"/>
                <a:cs typeface="Times New Roman"/>
              </a:rPr>
              <a:t>contain </a:t>
            </a:r>
            <a:r>
              <a:rPr dirty="0" sz="1400" spc="-5">
                <a:latin typeface="Times New Roman"/>
                <a:cs typeface="Times New Roman"/>
              </a:rPr>
              <a:t>left and  right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parentheses.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We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assume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operators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consists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only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exponential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^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),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multiplication 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*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),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division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/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),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addition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+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subtraction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algorithm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uses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stack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temporarily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hold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operators and </a:t>
            </a:r>
            <a:r>
              <a:rPr dirty="0" sz="1400">
                <a:latin typeface="Times New Roman"/>
                <a:cs typeface="Times New Roman"/>
              </a:rPr>
              <a:t>left </a:t>
            </a:r>
            <a:r>
              <a:rPr dirty="0" sz="1400" spc="-5">
                <a:latin typeface="Times New Roman"/>
                <a:cs typeface="Times New Roman"/>
              </a:rPr>
              <a:t>parentheses. The postfix expression </a:t>
            </a:r>
            <a:r>
              <a:rPr dirty="0" sz="1400">
                <a:latin typeface="Times New Roman"/>
                <a:cs typeface="Times New Roman"/>
              </a:rPr>
              <a:t>Q </a:t>
            </a:r>
            <a:r>
              <a:rPr dirty="0" sz="1400" spc="-5">
                <a:latin typeface="Times New Roman"/>
                <a:cs typeface="Times New Roman"/>
              </a:rPr>
              <a:t>will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constructed from </a:t>
            </a:r>
            <a:r>
              <a:rPr dirty="0" sz="1400">
                <a:latin typeface="Times New Roman"/>
                <a:cs typeface="Times New Roman"/>
              </a:rPr>
              <a:t>left to </a:t>
            </a:r>
            <a:r>
              <a:rPr dirty="0" sz="1400" spc="-5">
                <a:latin typeface="Times New Roman"/>
                <a:cs typeface="Times New Roman"/>
              </a:rPr>
              <a:t>right  using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operands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from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operators,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which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removed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from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stack.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begin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by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pushing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left  parenthesis onto stack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adding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10">
                <a:latin typeface="Times New Roman"/>
                <a:cs typeface="Times New Roman"/>
              </a:rPr>
              <a:t>right </a:t>
            </a:r>
            <a:r>
              <a:rPr dirty="0" sz="1400" spc="-5">
                <a:latin typeface="Times New Roman"/>
                <a:cs typeface="Times New Roman"/>
              </a:rPr>
              <a:t>parenthesis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end </a:t>
            </a:r>
            <a:r>
              <a:rPr dirty="0" sz="1400">
                <a:latin typeface="Times New Roman"/>
                <a:cs typeface="Times New Roman"/>
              </a:rPr>
              <a:t>of P. </a:t>
            </a:r>
            <a:r>
              <a:rPr dirty="0" sz="1400" spc="-5">
                <a:latin typeface="Times New Roman"/>
                <a:cs typeface="Times New Roman"/>
              </a:rPr>
              <a:t>the algorithm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completed  </a:t>
            </a:r>
            <a:r>
              <a:rPr dirty="0" sz="1400" spc="-5">
                <a:latin typeface="Times New Roman"/>
                <a:cs typeface="Times New Roman"/>
              </a:rPr>
              <a:t>when the stack is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empty.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Times New Roman"/>
              <a:cs typeface="Times New Roman"/>
            </a:endParaRPr>
          </a:p>
          <a:p>
            <a:pPr marL="462280" marR="444500" indent="-178435">
              <a:lnSpc>
                <a:spcPts val="1610"/>
              </a:lnSpc>
              <a:buAutoNum type="arabicPeriod"/>
              <a:tabLst>
                <a:tab pos="462915" algn="l"/>
              </a:tabLst>
            </a:pPr>
            <a:r>
              <a:rPr dirty="0" sz="1400" spc="-5">
                <a:latin typeface="Times New Roman"/>
                <a:cs typeface="Times New Roman"/>
              </a:rPr>
              <a:t>Scan </a:t>
            </a:r>
            <a:r>
              <a:rPr dirty="0" sz="1400">
                <a:latin typeface="Times New Roman"/>
                <a:cs typeface="Times New Roman"/>
              </a:rPr>
              <a:t>P from left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>
                <a:latin typeface="Times New Roman"/>
                <a:cs typeface="Times New Roman"/>
              </a:rPr>
              <a:t>right </a:t>
            </a:r>
            <a:r>
              <a:rPr dirty="0" sz="1400" spc="-5">
                <a:latin typeface="Times New Roman"/>
                <a:cs typeface="Times New Roman"/>
              </a:rPr>
              <a:t>and repeat Steps </a:t>
            </a:r>
            <a:r>
              <a:rPr dirty="0" sz="1400">
                <a:latin typeface="Times New Roman"/>
                <a:cs typeface="Times New Roman"/>
              </a:rPr>
              <a:t>3 to 6 for </a:t>
            </a:r>
            <a:r>
              <a:rPr dirty="0" sz="1400" spc="-5">
                <a:latin typeface="Times New Roman"/>
                <a:cs typeface="Times New Roman"/>
              </a:rPr>
              <a:t>each element </a:t>
            </a:r>
            <a:r>
              <a:rPr dirty="0" sz="1400">
                <a:latin typeface="Times New Roman"/>
                <a:cs typeface="Times New Roman"/>
              </a:rPr>
              <a:t>of P </a:t>
            </a:r>
            <a:r>
              <a:rPr dirty="0" sz="1400" spc="-5">
                <a:latin typeface="Times New Roman"/>
                <a:cs typeface="Times New Roman"/>
              </a:rPr>
              <a:t>until the stack is  empty.</a:t>
            </a:r>
            <a:endParaRPr sz="1400">
              <a:latin typeface="Times New Roman"/>
              <a:cs typeface="Times New Roman"/>
            </a:endParaRPr>
          </a:p>
          <a:p>
            <a:pPr marL="462280" indent="-178435">
              <a:lnSpc>
                <a:spcPts val="1530"/>
              </a:lnSpc>
              <a:buAutoNum type="arabicPeriod"/>
              <a:tabLst>
                <a:tab pos="462915" algn="l"/>
              </a:tabLst>
            </a:pPr>
            <a:r>
              <a:rPr dirty="0" sz="1400">
                <a:latin typeface="Times New Roman"/>
                <a:cs typeface="Times New Roman"/>
              </a:rPr>
              <a:t>If an </a:t>
            </a:r>
            <a:r>
              <a:rPr dirty="0" sz="1400" spc="-5">
                <a:latin typeface="Times New Roman"/>
                <a:cs typeface="Times New Roman"/>
              </a:rPr>
              <a:t>operand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encountered, add </a:t>
            </a:r>
            <a:r>
              <a:rPr dirty="0" sz="1400">
                <a:latin typeface="Times New Roman"/>
                <a:cs typeface="Times New Roman"/>
              </a:rPr>
              <a:t>it to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Q.</a:t>
            </a:r>
            <a:endParaRPr sz="1400">
              <a:latin typeface="Times New Roman"/>
              <a:cs typeface="Times New Roman"/>
            </a:endParaRPr>
          </a:p>
          <a:p>
            <a:pPr marL="462280" indent="-178435">
              <a:lnSpc>
                <a:spcPts val="1625"/>
              </a:lnSpc>
              <a:buAutoNum type="arabicPeriod"/>
              <a:tabLst>
                <a:tab pos="462915" algn="l"/>
              </a:tabLst>
            </a:pPr>
            <a:r>
              <a:rPr dirty="0" sz="1400">
                <a:latin typeface="Times New Roman"/>
                <a:cs typeface="Times New Roman"/>
              </a:rPr>
              <a:t>If a </a:t>
            </a:r>
            <a:r>
              <a:rPr dirty="0" sz="1400" spc="-5">
                <a:latin typeface="Times New Roman"/>
                <a:cs typeface="Times New Roman"/>
              </a:rPr>
              <a:t>left parenthesis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encountered, push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onto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stack.</a:t>
            </a:r>
            <a:endParaRPr sz="1400">
              <a:latin typeface="Times New Roman"/>
              <a:cs typeface="Times New Roman"/>
            </a:endParaRPr>
          </a:p>
          <a:p>
            <a:pPr marL="462280" indent="-178435">
              <a:lnSpc>
                <a:spcPts val="1625"/>
              </a:lnSpc>
              <a:buAutoNum type="arabicPeriod"/>
              <a:tabLst>
                <a:tab pos="462915" algn="l"/>
              </a:tabLst>
            </a:pPr>
            <a:r>
              <a:rPr dirty="0" sz="1400">
                <a:latin typeface="Times New Roman"/>
                <a:cs typeface="Times New Roman"/>
              </a:rPr>
              <a:t>If an </a:t>
            </a:r>
            <a:r>
              <a:rPr dirty="0" sz="1400" spc="-5">
                <a:latin typeface="Times New Roman"/>
                <a:cs typeface="Times New Roman"/>
              </a:rPr>
              <a:t>operator </a:t>
            </a:r>
            <a:r>
              <a:rPr dirty="0" sz="1400">
                <a:latin typeface="Cambria Math"/>
                <a:cs typeface="Cambria Math"/>
              </a:rPr>
              <a:t>⊗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encountered, then:</a:t>
            </a:r>
            <a:endParaRPr sz="1400">
              <a:latin typeface="Times New Roman"/>
              <a:cs typeface="Times New Roman"/>
            </a:endParaRPr>
          </a:p>
          <a:p>
            <a:pPr lvl="1" marL="823594" marR="866775" indent="-269875">
              <a:lnSpc>
                <a:spcPts val="1630"/>
              </a:lnSpc>
              <a:spcBef>
                <a:spcPts val="60"/>
              </a:spcBef>
              <a:buAutoNum type="alphaLcParenBoth"/>
              <a:tabLst>
                <a:tab pos="796925" algn="l"/>
              </a:tabLst>
            </a:pPr>
            <a:r>
              <a:rPr dirty="0" sz="1400" spc="-5">
                <a:latin typeface="Times New Roman"/>
                <a:cs typeface="Times New Roman"/>
              </a:rPr>
              <a:t>Repeatedly </a:t>
            </a:r>
            <a:r>
              <a:rPr dirty="0" sz="1400">
                <a:latin typeface="Times New Roman"/>
                <a:cs typeface="Times New Roman"/>
              </a:rPr>
              <a:t>pop </a:t>
            </a:r>
            <a:r>
              <a:rPr dirty="0" sz="1400" spc="-5">
                <a:latin typeface="Times New Roman"/>
                <a:cs typeface="Times New Roman"/>
              </a:rPr>
              <a:t>from </a:t>
            </a:r>
            <a:r>
              <a:rPr dirty="0" sz="1400">
                <a:latin typeface="Times New Roman"/>
                <a:cs typeface="Times New Roman"/>
              </a:rPr>
              <a:t>stack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 spc="-10">
                <a:latin typeface="Times New Roman"/>
                <a:cs typeface="Times New Roman"/>
              </a:rPr>
              <a:t>add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>
                <a:latin typeface="Times New Roman"/>
                <a:cs typeface="Times New Roman"/>
              </a:rPr>
              <a:t>Q each </a:t>
            </a:r>
            <a:r>
              <a:rPr dirty="0" sz="1400" spc="-5">
                <a:latin typeface="Times New Roman"/>
                <a:cs typeface="Times New Roman"/>
              </a:rPr>
              <a:t>operator (on the top </a:t>
            </a:r>
            <a:r>
              <a:rPr dirty="0" sz="1400">
                <a:latin typeface="Times New Roman"/>
                <a:cs typeface="Times New Roman"/>
              </a:rPr>
              <a:t>of stack),  </a:t>
            </a:r>
            <a:r>
              <a:rPr dirty="0" sz="1400" spc="-5">
                <a:latin typeface="Times New Roman"/>
                <a:cs typeface="Times New Roman"/>
              </a:rPr>
              <a:t>which has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same </a:t>
            </a:r>
            <a:r>
              <a:rPr dirty="0" sz="1400">
                <a:latin typeface="Times New Roman"/>
                <a:cs typeface="Times New Roman"/>
              </a:rPr>
              <a:t>precedence as, or </a:t>
            </a:r>
            <a:r>
              <a:rPr dirty="0" sz="1400" spc="-5">
                <a:latin typeface="Times New Roman"/>
                <a:cs typeface="Times New Roman"/>
              </a:rPr>
              <a:t>higher precedence than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⊗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lvl="1" marL="806450" indent="-252729">
              <a:lnSpc>
                <a:spcPts val="1570"/>
              </a:lnSpc>
              <a:buAutoNum type="alphaLcParenBoth"/>
              <a:tabLst>
                <a:tab pos="807085" algn="l"/>
              </a:tabLst>
            </a:pPr>
            <a:r>
              <a:rPr dirty="0" sz="1400" spc="-5">
                <a:latin typeface="Times New Roman"/>
                <a:cs typeface="Times New Roman"/>
              </a:rPr>
              <a:t>Add </a:t>
            </a:r>
            <a:r>
              <a:rPr dirty="0" sz="1400">
                <a:latin typeface="Cambria Math"/>
                <a:cs typeface="Cambria Math"/>
              </a:rPr>
              <a:t>⊗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stack.</a:t>
            </a:r>
            <a:endParaRPr sz="1400">
              <a:latin typeface="Times New Roman"/>
              <a:cs typeface="Times New Roman"/>
            </a:endParaRPr>
          </a:p>
          <a:p>
            <a:pPr marL="462280" indent="-178435">
              <a:lnSpc>
                <a:spcPts val="1614"/>
              </a:lnSpc>
              <a:buAutoNum type="arabicPeriod"/>
              <a:tabLst>
                <a:tab pos="462915" algn="l"/>
              </a:tabLst>
            </a:pPr>
            <a:r>
              <a:rPr dirty="0" sz="1400">
                <a:latin typeface="Times New Roman"/>
                <a:cs typeface="Times New Roman"/>
              </a:rPr>
              <a:t>If a </a:t>
            </a:r>
            <a:r>
              <a:rPr dirty="0" sz="1400" spc="-5">
                <a:latin typeface="Times New Roman"/>
                <a:cs typeface="Times New Roman"/>
              </a:rPr>
              <a:t>right parenthesis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encountered,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then:</a:t>
            </a:r>
            <a:endParaRPr sz="1400">
              <a:latin typeface="Times New Roman"/>
              <a:cs typeface="Times New Roman"/>
            </a:endParaRPr>
          </a:p>
          <a:p>
            <a:pPr lvl="1" marL="823594" marR="198120" indent="-274320">
              <a:lnSpc>
                <a:spcPts val="1610"/>
              </a:lnSpc>
              <a:spcBef>
                <a:spcPts val="75"/>
              </a:spcBef>
              <a:buAutoNum type="alphaLcParenBoth"/>
              <a:tabLst>
                <a:tab pos="792480" algn="l"/>
              </a:tabLst>
            </a:pPr>
            <a:r>
              <a:rPr dirty="0" sz="1400">
                <a:latin typeface="Times New Roman"/>
                <a:cs typeface="Times New Roman"/>
              </a:rPr>
              <a:t>Repeatedly pop from </a:t>
            </a:r>
            <a:r>
              <a:rPr dirty="0" sz="1400" spc="-5">
                <a:latin typeface="Times New Roman"/>
                <a:cs typeface="Times New Roman"/>
              </a:rPr>
              <a:t>stack and </a:t>
            </a:r>
            <a:r>
              <a:rPr dirty="0" sz="1400" spc="-10">
                <a:latin typeface="Times New Roman"/>
                <a:cs typeface="Times New Roman"/>
              </a:rPr>
              <a:t>add </a:t>
            </a:r>
            <a:r>
              <a:rPr dirty="0" sz="1400">
                <a:latin typeface="Times New Roman"/>
                <a:cs typeface="Times New Roman"/>
              </a:rPr>
              <a:t>to Q </a:t>
            </a:r>
            <a:r>
              <a:rPr dirty="0" sz="1400" spc="-5">
                <a:latin typeface="Times New Roman"/>
                <a:cs typeface="Times New Roman"/>
              </a:rPr>
              <a:t>(on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top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stack until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left parenthesis is  encountered.</a:t>
            </a:r>
            <a:endParaRPr sz="1400">
              <a:latin typeface="Times New Roman"/>
              <a:cs typeface="Times New Roman"/>
            </a:endParaRPr>
          </a:p>
          <a:p>
            <a:pPr lvl="1" marL="802640" indent="-253365">
              <a:lnSpc>
                <a:spcPts val="1535"/>
              </a:lnSpc>
              <a:buAutoNum type="alphaLcParenBoth"/>
              <a:tabLst>
                <a:tab pos="803275" algn="l"/>
              </a:tabLst>
            </a:pPr>
            <a:r>
              <a:rPr dirty="0" sz="1400" spc="-5">
                <a:latin typeface="Times New Roman"/>
                <a:cs typeface="Times New Roman"/>
              </a:rPr>
              <a:t>Remove the left parenthesis. [Do </a:t>
            </a:r>
            <a:r>
              <a:rPr dirty="0" sz="1400">
                <a:latin typeface="Times New Roman"/>
                <a:cs typeface="Times New Roman"/>
              </a:rPr>
              <a:t>not </a:t>
            </a:r>
            <a:r>
              <a:rPr dirty="0" sz="1400" spc="-5">
                <a:latin typeface="Times New Roman"/>
                <a:cs typeface="Times New Roman"/>
              </a:rPr>
              <a:t>add the </a:t>
            </a:r>
            <a:r>
              <a:rPr dirty="0" sz="1400">
                <a:latin typeface="Times New Roman"/>
                <a:cs typeface="Times New Roman"/>
              </a:rPr>
              <a:t>left </a:t>
            </a:r>
            <a:r>
              <a:rPr dirty="0" sz="1400" spc="-5">
                <a:latin typeface="Times New Roman"/>
                <a:cs typeface="Times New Roman"/>
              </a:rPr>
              <a:t>parenthesis to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stack.]</a:t>
            </a:r>
            <a:endParaRPr sz="1400">
              <a:latin typeface="Times New Roman"/>
              <a:cs typeface="Times New Roman"/>
            </a:endParaRPr>
          </a:p>
          <a:p>
            <a:pPr marL="462280" indent="-178435">
              <a:lnSpc>
                <a:spcPts val="1650"/>
              </a:lnSpc>
              <a:buAutoNum type="arabicPeriod"/>
              <a:tabLst>
                <a:tab pos="462915" algn="l"/>
              </a:tabLst>
            </a:pPr>
            <a:r>
              <a:rPr dirty="0" sz="1400" spc="-5">
                <a:latin typeface="Times New Roman"/>
                <a:cs typeface="Times New Roman"/>
              </a:rPr>
              <a:t>Exit.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283845" marR="2092960">
              <a:lnSpc>
                <a:spcPts val="1620"/>
              </a:lnSpc>
            </a:pP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Note. </a:t>
            </a:r>
            <a:r>
              <a:rPr dirty="0" sz="1400" spc="-5">
                <a:latin typeface="Times New Roman"/>
                <a:cs typeface="Times New Roman"/>
              </a:rPr>
              <a:t>Special character </a:t>
            </a:r>
            <a:r>
              <a:rPr dirty="0" sz="1400">
                <a:latin typeface="Cambria Math"/>
                <a:cs typeface="Cambria Math"/>
              </a:rPr>
              <a:t>⊗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used to symbolize any operator in </a:t>
            </a:r>
            <a:r>
              <a:rPr dirty="0" sz="1400">
                <a:latin typeface="Times New Roman"/>
                <a:cs typeface="Times New Roman"/>
              </a:rPr>
              <a:t>P.  </a:t>
            </a:r>
            <a:r>
              <a:rPr dirty="0" sz="1400" spc="-5">
                <a:latin typeface="Times New Roman"/>
                <a:cs typeface="Times New Roman"/>
              </a:rPr>
              <a:t>Consider the following arithmetic infix expression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</a:t>
            </a:r>
            <a:endParaRPr sz="1400">
              <a:latin typeface="Times New Roman"/>
              <a:cs typeface="Times New Roman"/>
            </a:endParaRPr>
          </a:p>
          <a:p>
            <a:pPr marL="1571625">
              <a:lnSpc>
                <a:spcPts val="1530"/>
              </a:lnSpc>
            </a:pPr>
            <a:r>
              <a:rPr dirty="0" sz="1400">
                <a:latin typeface="Times New Roman"/>
                <a:cs typeface="Times New Roman"/>
              </a:rPr>
              <a:t>P = A + ( B / C - ( D * E ^ F ) + G ) *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H)</a:t>
            </a:r>
            <a:endParaRPr sz="1400">
              <a:latin typeface="Times New Roman"/>
              <a:cs typeface="Times New Roman"/>
            </a:endParaRPr>
          </a:p>
          <a:p>
            <a:pPr marL="283845" marR="181610">
              <a:lnSpc>
                <a:spcPts val="1610"/>
              </a:lnSpc>
              <a:spcBef>
                <a:spcPts val="80"/>
              </a:spcBef>
            </a:pPr>
            <a:r>
              <a:rPr dirty="0" sz="1400">
                <a:latin typeface="Times New Roman"/>
                <a:cs typeface="Times New Roman"/>
              </a:rPr>
              <a:t>Fig. 1 </a:t>
            </a:r>
            <a:r>
              <a:rPr dirty="0" sz="1400" spc="-5">
                <a:latin typeface="Times New Roman"/>
                <a:cs typeface="Times New Roman"/>
              </a:rPr>
              <a:t>shows the character (operator, operand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parenthesis) scanned, status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stack and  postfix expression </a:t>
            </a:r>
            <a:r>
              <a:rPr dirty="0" sz="1400">
                <a:latin typeface="Times New Roman"/>
                <a:cs typeface="Times New Roman"/>
              </a:rPr>
              <a:t>Q of </a:t>
            </a:r>
            <a:r>
              <a:rPr dirty="0" sz="1400" spc="-5">
                <a:latin typeface="Times New Roman"/>
                <a:cs typeface="Times New Roman"/>
              </a:rPr>
              <a:t>the infix expression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76338" y="14732"/>
            <a:ext cx="32131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Lec.4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8319" y="5273420"/>
            <a:ext cx="6949440" cy="44373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46202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Times New Roman"/>
              <a:cs typeface="Times New Roman"/>
            </a:endParaRPr>
          </a:p>
          <a:p>
            <a:pPr marL="283845" marR="250825">
              <a:lnSpc>
                <a:spcPts val="1610"/>
              </a:lnSpc>
            </a:pPr>
            <a:r>
              <a:rPr dirty="0" sz="1400" b="1">
                <a:latin typeface="Times New Roman"/>
                <a:cs typeface="Times New Roman"/>
              </a:rPr>
              <a:t>H.W. </a:t>
            </a:r>
            <a:r>
              <a:rPr dirty="0" sz="1400" spc="-5">
                <a:latin typeface="Times New Roman"/>
                <a:cs typeface="Times New Roman"/>
              </a:rPr>
              <a:t>Write </a:t>
            </a:r>
            <a:r>
              <a:rPr dirty="0" sz="1400">
                <a:latin typeface="Times New Roman"/>
                <a:cs typeface="Times New Roman"/>
              </a:rPr>
              <a:t>a C++ </a:t>
            </a:r>
            <a:r>
              <a:rPr dirty="0" sz="1400" spc="-5">
                <a:latin typeface="Times New Roman"/>
                <a:cs typeface="Times New Roman"/>
              </a:rPr>
              <a:t>program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implement the algorithm </a:t>
            </a:r>
            <a:r>
              <a:rPr dirty="0" sz="1400">
                <a:latin typeface="Times New Roman"/>
                <a:cs typeface="Times New Roman"/>
              </a:rPr>
              <a:t>above </a:t>
            </a:r>
            <a:r>
              <a:rPr dirty="0" sz="1400" spc="-5">
                <a:latin typeface="Times New Roman"/>
                <a:cs typeface="Times New Roman"/>
              </a:rPr>
              <a:t>(converting infix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postfix  algorithm).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dirty="0" sz="1400" spc="-5" b="1">
                <a:latin typeface="Times New Roman"/>
                <a:cs typeface="Times New Roman"/>
              </a:rPr>
              <a:t>Evaluating postfix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expression</a:t>
            </a:r>
            <a:endParaRPr sz="1400">
              <a:latin typeface="Times New Roman"/>
              <a:cs typeface="Times New Roman"/>
            </a:endParaRPr>
          </a:p>
          <a:p>
            <a:pPr marL="12700" marR="20320">
              <a:lnSpc>
                <a:spcPts val="1610"/>
              </a:lnSpc>
              <a:spcBef>
                <a:spcPts val="1215"/>
              </a:spcBef>
            </a:pPr>
            <a:r>
              <a:rPr dirty="0" sz="1400" spc="-5">
                <a:latin typeface="Times New Roman"/>
                <a:cs typeface="Times New Roman"/>
              </a:rPr>
              <a:t>Following algorithm finds the RESULT </a:t>
            </a:r>
            <a:r>
              <a:rPr dirty="0" sz="1400">
                <a:latin typeface="Times New Roman"/>
                <a:cs typeface="Times New Roman"/>
              </a:rPr>
              <a:t>of an </a:t>
            </a:r>
            <a:r>
              <a:rPr dirty="0" sz="1400" spc="-5">
                <a:latin typeface="Times New Roman"/>
                <a:cs typeface="Times New Roman"/>
              </a:rPr>
              <a:t>arithmetic expression </a:t>
            </a:r>
            <a:r>
              <a:rPr dirty="0" sz="1400">
                <a:latin typeface="Times New Roman"/>
                <a:cs typeface="Times New Roman"/>
              </a:rPr>
              <a:t>P </a:t>
            </a:r>
            <a:r>
              <a:rPr dirty="0" sz="1400" spc="-5">
                <a:latin typeface="Times New Roman"/>
                <a:cs typeface="Times New Roman"/>
              </a:rPr>
              <a:t>written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postfix notation.  The following algorithm, which uses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STACK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hold operands, evaluates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dirty="0" sz="1400" spc="-5">
                <a:latin typeface="Times New Roman"/>
                <a:cs typeface="Times New Roman"/>
              </a:rPr>
              <a:t>Algorithm</a:t>
            </a:r>
            <a:endParaRPr sz="1400">
              <a:latin typeface="Times New Roman"/>
              <a:cs typeface="Times New Roman"/>
            </a:endParaRPr>
          </a:p>
          <a:p>
            <a:pPr marL="462280" indent="-178435">
              <a:lnSpc>
                <a:spcPts val="1610"/>
              </a:lnSpc>
              <a:buAutoNum type="arabicPeriod"/>
              <a:tabLst>
                <a:tab pos="462915" algn="l"/>
              </a:tabLst>
            </a:pPr>
            <a:r>
              <a:rPr dirty="0" sz="1400" spc="-5">
                <a:latin typeface="Times New Roman"/>
                <a:cs typeface="Times New Roman"/>
              </a:rPr>
              <a:t>Scan </a:t>
            </a:r>
            <a:r>
              <a:rPr dirty="0" sz="1400">
                <a:latin typeface="Times New Roman"/>
                <a:cs typeface="Times New Roman"/>
              </a:rPr>
              <a:t>P from left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>
                <a:latin typeface="Times New Roman"/>
                <a:cs typeface="Times New Roman"/>
              </a:rPr>
              <a:t>right </a:t>
            </a:r>
            <a:r>
              <a:rPr dirty="0" sz="1400" spc="-5">
                <a:latin typeface="Times New Roman"/>
                <a:cs typeface="Times New Roman"/>
              </a:rPr>
              <a:t>and repeat Steps </a:t>
            </a:r>
            <a:r>
              <a:rPr dirty="0" sz="1400">
                <a:latin typeface="Times New Roman"/>
                <a:cs typeface="Times New Roman"/>
              </a:rPr>
              <a:t>3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4 </a:t>
            </a:r>
            <a:r>
              <a:rPr dirty="0" sz="1400" spc="-5">
                <a:latin typeface="Times New Roman"/>
                <a:cs typeface="Times New Roman"/>
              </a:rPr>
              <a:t>for each element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P.</a:t>
            </a:r>
            <a:endParaRPr sz="1400">
              <a:latin typeface="Times New Roman"/>
              <a:cs typeface="Times New Roman"/>
            </a:endParaRPr>
          </a:p>
          <a:p>
            <a:pPr marL="462280" indent="-178435">
              <a:lnSpc>
                <a:spcPts val="1620"/>
              </a:lnSpc>
              <a:buAutoNum type="arabicPeriod"/>
              <a:tabLst>
                <a:tab pos="462915" algn="l"/>
              </a:tabLst>
            </a:pPr>
            <a:r>
              <a:rPr dirty="0" sz="1400">
                <a:latin typeface="Times New Roman"/>
                <a:cs typeface="Times New Roman"/>
              </a:rPr>
              <a:t>If an </a:t>
            </a:r>
            <a:r>
              <a:rPr dirty="0" sz="1400" spc="-5">
                <a:latin typeface="Times New Roman"/>
                <a:cs typeface="Times New Roman"/>
              </a:rPr>
              <a:t>operand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encountered, put it on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STACK.</a:t>
            </a:r>
            <a:endParaRPr sz="1400">
              <a:latin typeface="Times New Roman"/>
              <a:cs typeface="Times New Roman"/>
            </a:endParaRPr>
          </a:p>
          <a:p>
            <a:pPr marL="462280" indent="-178435">
              <a:lnSpc>
                <a:spcPts val="1625"/>
              </a:lnSpc>
              <a:buAutoNum type="arabicPeriod"/>
              <a:tabLst>
                <a:tab pos="462915" algn="l"/>
              </a:tabLst>
            </a:pPr>
            <a:r>
              <a:rPr dirty="0" sz="1400">
                <a:latin typeface="Times New Roman"/>
                <a:cs typeface="Times New Roman"/>
              </a:rPr>
              <a:t>If an </a:t>
            </a:r>
            <a:r>
              <a:rPr dirty="0" sz="1400" spc="-5">
                <a:latin typeface="Times New Roman"/>
                <a:cs typeface="Times New Roman"/>
              </a:rPr>
              <a:t>operator </a:t>
            </a:r>
            <a:r>
              <a:rPr dirty="0" sz="1400">
                <a:latin typeface="Cambria Math"/>
                <a:cs typeface="Cambria Math"/>
              </a:rPr>
              <a:t>⊗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encountered, then:</a:t>
            </a:r>
            <a:endParaRPr sz="1400">
              <a:latin typeface="Times New Roman"/>
              <a:cs typeface="Times New Roman"/>
            </a:endParaRPr>
          </a:p>
          <a:p>
            <a:pPr lvl="1" marL="643890" marR="5080" indent="-186055">
              <a:lnSpc>
                <a:spcPts val="1610"/>
              </a:lnSpc>
              <a:spcBef>
                <a:spcPts val="80"/>
              </a:spcBef>
              <a:buAutoNum type="alphaLcParenBoth"/>
              <a:tabLst>
                <a:tab pos="701040" algn="l"/>
              </a:tabLst>
            </a:pPr>
            <a:r>
              <a:rPr dirty="0" sz="1400" spc="-5">
                <a:latin typeface="Times New Roman"/>
                <a:cs typeface="Times New Roman"/>
              </a:rPr>
              <a:t>Remove the two </a:t>
            </a:r>
            <a:r>
              <a:rPr dirty="0" sz="1400">
                <a:latin typeface="Times New Roman"/>
                <a:cs typeface="Times New Roman"/>
              </a:rPr>
              <a:t>top </a:t>
            </a:r>
            <a:r>
              <a:rPr dirty="0" sz="1400" spc="-5">
                <a:latin typeface="Times New Roman"/>
                <a:cs typeface="Times New Roman"/>
              </a:rPr>
              <a:t>elements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STACK, </a:t>
            </a: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>
                <a:latin typeface="Times New Roman"/>
                <a:cs typeface="Times New Roman"/>
              </a:rPr>
              <a:t>A is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top </a:t>
            </a:r>
            <a:r>
              <a:rPr dirty="0" sz="1400" spc="-5">
                <a:latin typeface="Times New Roman"/>
                <a:cs typeface="Times New Roman"/>
              </a:rPr>
              <a:t>element and </a:t>
            </a:r>
            <a:r>
              <a:rPr dirty="0" sz="1400">
                <a:latin typeface="Times New Roman"/>
                <a:cs typeface="Times New Roman"/>
              </a:rPr>
              <a:t>B </a:t>
            </a:r>
            <a:r>
              <a:rPr dirty="0" sz="1400" spc="-5">
                <a:latin typeface="Times New Roman"/>
                <a:cs typeface="Times New Roman"/>
              </a:rPr>
              <a:t>is the next-  to-top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element.</a:t>
            </a:r>
            <a:endParaRPr sz="1400">
              <a:latin typeface="Times New Roman"/>
              <a:cs typeface="Times New Roman"/>
            </a:endParaRPr>
          </a:p>
          <a:p>
            <a:pPr lvl="1" marL="713740" indent="-252729">
              <a:lnSpc>
                <a:spcPts val="1560"/>
              </a:lnSpc>
              <a:buAutoNum type="alphaLcParenBoth"/>
              <a:tabLst>
                <a:tab pos="714375" algn="l"/>
              </a:tabLst>
            </a:pPr>
            <a:r>
              <a:rPr dirty="0" sz="1400" spc="-5">
                <a:latin typeface="Times New Roman"/>
                <a:cs typeface="Times New Roman"/>
              </a:rPr>
              <a:t>Evaluate </a:t>
            </a:r>
            <a:r>
              <a:rPr dirty="0" sz="1400">
                <a:latin typeface="Times New Roman"/>
                <a:cs typeface="Times New Roman"/>
              </a:rPr>
              <a:t>B </a:t>
            </a:r>
            <a:r>
              <a:rPr dirty="0" sz="1400">
                <a:latin typeface="Cambria Math"/>
                <a:cs typeface="Cambria Math"/>
              </a:rPr>
              <a:t>⊗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A.</a:t>
            </a:r>
            <a:endParaRPr sz="1400">
              <a:latin typeface="Times New Roman"/>
              <a:cs typeface="Times New Roman"/>
            </a:endParaRPr>
          </a:p>
          <a:p>
            <a:pPr lvl="1" marL="702945" indent="-241935">
              <a:lnSpc>
                <a:spcPts val="1614"/>
              </a:lnSpc>
              <a:buAutoNum type="alphaLcParenBoth"/>
              <a:tabLst>
                <a:tab pos="703580" algn="l"/>
              </a:tabLst>
            </a:pPr>
            <a:r>
              <a:rPr dirty="0" sz="1400">
                <a:latin typeface="Times New Roman"/>
                <a:cs typeface="Times New Roman"/>
              </a:rPr>
              <a:t>Place </a:t>
            </a:r>
            <a:r>
              <a:rPr dirty="0" sz="1400" spc="-5">
                <a:latin typeface="Times New Roman"/>
                <a:cs typeface="Times New Roman"/>
              </a:rPr>
              <a:t>the result </a:t>
            </a:r>
            <a:r>
              <a:rPr dirty="0" sz="1400">
                <a:latin typeface="Times New Roman"/>
                <a:cs typeface="Times New Roman"/>
              </a:rPr>
              <a:t>on to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STACK.</a:t>
            </a:r>
            <a:endParaRPr sz="1400">
              <a:latin typeface="Times New Roman"/>
              <a:cs typeface="Times New Roman"/>
            </a:endParaRPr>
          </a:p>
          <a:p>
            <a:pPr marL="462280" indent="-178435">
              <a:lnSpc>
                <a:spcPts val="1610"/>
              </a:lnSpc>
              <a:buAutoNum type="arabicPeriod"/>
              <a:tabLst>
                <a:tab pos="462915" algn="l"/>
              </a:tabLst>
            </a:pPr>
            <a:r>
              <a:rPr dirty="0" sz="1400" spc="-5">
                <a:latin typeface="Times New Roman"/>
                <a:cs typeface="Times New Roman"/>
              </a:rPr>
              <a:t>Result equal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top element on STACK.</a:t>
            </a:r>
            <a:endParaRPr sz="1400">
              <a:latin typeface="Times New Roman"/>
              <a:cs typeface="Times New Roman"/>
            </a:endParaRPr>
          </a:p>
          <a:p>
            <a:pPr marL="462280" indent="-178435">
              <a:lnSpc>
                <a:spcPts val="1645"/>
              </a:lnSpc>
              <a:buAutoNum type="arabicPeriod"/>
              <a:tabLst>
                <a:tab pos="462915" algn="l"/>
              </a:tabLst>
            </a:pPr>
            <a:r>
              <a:rPr dirty="0" sz="1400" spc="-5">
                <a:latin typeface="Times New Roman"/>
                <a:cs typeface="Times New Roman"/>
              </a:rPr>
              <a:t>Exit.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H.W. </a:t>
            </a:r>
            <a:r>
              <a:rPr dirty="0" sz="1400" spc="-5">
                <a:latin typeface="Times New Roman"/>
                <a:cs typeface="Times New Roman"/>
              </a:rPr>
              <a:t>Write </a:t>
            </a:r>
            <a:r>
              <a:rPr dirty="0" sz="1400">
                <a:latin typeface="Times New Roman"/>
                <a:cs typeface="Times New Roman"/>
              </a:rPr>
              <a:t>a C++ </a:t>
            </a:r>
            <a:r>
              <a:rPr dirty="0" sz="1400" spc="-5">
                <a:latin typeface="Times New Roman"/>
                <a:cs typeface="Times New Roman"/>
              </a:rPr>
              <a:t>program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implement the algorithm </a:t>
            </a:r>
            <a:r>
              <a:rPr dirty="0" sz="1400">
                <a:latin typeface="Times New Roman"/>
                <a:cs typeface="Times New Roman"/>
              </a:rPr>
              <a:t>above </a:t>
            </a:r>
            <a:r>
              <a:rPr dirty="0" sz="1400" spc="-5">
                <a:latin typeface="Times New Roman"/>
                <a:cs typeface="Times New Roman"/>
              </a:rPr>
              <a:t>(Evaluating postfix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expression).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19555" y="283463"/>
            <a:ext cx="6400800" cy="5016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4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dhafer</dc:creator>
  <dcterms:created xsi:type="dcterms:W3CDTF">2018-11-14T18:00:59Z</dcterms:created>
  <dcterms:modified xsi:type="dcterms:W3CDTF">2018-11-14T18:00:59Z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2017-10-28T00:00:00Z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2018-11-14T00:00:00Z</vt:filetime>
  </property>
</Properties>
</file>